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6" r:id="rId6"/>
    <p:sldId id="267" r:id="rId7"/>
    <p:sldId id="263" r:id="rId8"/>
    <p:sldId id="260" r:id="rId9"/>
    <p:sldId id="266" r:id="rId10"/>
    <p:sldId id="278" r:id="rId11"/>
    <p:sldId id="273" r:id="rId12"/>
    <p:sldId id="268" r:id="rId13"/>
    <p:sldId id="258" r:id="rId14"/>
    <p:sldId id="274" r:id="rId15"/>
    <p:sldId id="275" r:id="rId16"/>
    <p:sldId id="276" r:id="rId17"/>
    <p:sldId id="277" r:id="rId18"/>
    <p:sldId id="269" r:id="rId19"/>
    <p:sldId id="26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04722-3986-4C65-87B8-CBE4D4E629F4}" v="3" dt="2024-12-08T03:35:12.545"/>
    <p1510:client id="{508B7E44-EB42-4732-B083-42E61758E8B2}" v="1" dt="2024-12-09T00:03:31.336"/>
    <p1510:client id="{CC4C64CD-2BC5-4F55-BA89-2FB50E632F2A}" v="1" dt="2024-12-09T00:06:18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1E5EB6-D04A-057E-76CC-10145FC921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717993-304C-356B-4CE0-EF3D4911CC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E166-5A1B-482B-8AF2-D8C815FDF24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41726-6236-252D-3125-CBE2DA5E4B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22961-1CA4-DC23-FD04-7752853CDE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0641F-8D2E-4B6D-A516-55AB9539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2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2D7DB-A7D3-4580-9EEB-017447174A94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6B39-1FB3-456D-8568-1EF31093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B6B39-1FB3-456D-8568-1EF3109362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28760" cy="68580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41" y="-70784"/>
            <a:ext cx="4163783" cy="4290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8" y="1803015"/>
            <a:ext cx="5393532" cy="3670685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DAB823-8DF9-82FE-1C75-C0BED798A8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468" y="904461"/>
            <a:ext cx="4609760" cy="890909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24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9EB697-B782-B0BE-B5BE-74CE1BA5A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468" y="5658078"/>
            <a:ext cx="5393532" cy="389251"/>
          </a:xfrm>
        </p:spPr>
        <p:txBody>
          <a:bodyPr lIns="0" anchor="t">
            <a:normAutofit/>
          </a:bodyPr>
          <a:lstStyle>
            <a:lvl1pPr marL="0" indent="0">
              <a:buNone/>
              <a:defRPr sz="16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CC78C-D6DB-602E-592B-738F7C0D4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5835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318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21" b="-5281"/>
          <a:stretch/>
        </p:blipFill>
        <p:spPr>
          <a:xfrm rot="16200000" flipV="1">
            <a:off x="7359287" y="2025287"/>
            <a:ext cx="4620983" cy="5044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646"/>
            <a:ext cx="6151794" cy="6865646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 b="-775"/>
          <a:stretch/>
        </p:blipFill>
        <p:spPr>
          <a:xfrm rot="5400000" flipV="1">
            <a:off x="620844" y="-620842"/>
            <a:ext cx="6547419" cy="7789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9486" y="3162300"/>
            <a:ext cx="5492974" cy="3620240"/>
          </a:xfrm>
        </p:spPr>
        <p:txBody>
          <a:bodyPr lIns="0" anchor="t">
            <a:noAutofit/>
          </a:bodyPr>
          <a:lstStyle>
            <a:lvl1pPr algn="l">
              <a:lnSpc>
                <a:spcPct val="80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CC78C-D6DB-602E-592B-738F7C0D4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5794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08F0DE-05CF-52D2-524A-39AFB4CD0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9486" y="754602"/>
            <a:ext cx="3724353" cy="2148619"/>
          </a:xfrm>
        </p:spPr>
        <p:txBody>
          <a:bodyPr lIns="0" anchor="b">
            <a:normAutofit/>
          </a:bodyPr>
          <a:lstStyle>
            <a:lvl1pPr marL="0" indent="0" algn="l">
              <a:buNone/>
              <a:defRPr lang="en-US" sz="1600" b="0" kern="1200" cap="all" spc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B5F830-68FC-D02D-E399-9A7E2D001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0504" b="19513"/>
          <a:stretch/>
        </p:blipFill>
        <p:spPr>
          <a:xfrm rot="16200000">
            <a:off x="10787010" y="371951"/>
            <a:ext cx="1232643" cy="15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06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7156F1-34FE-756E-0B64-B272B7D4B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98280" y="-7646"/>
            <a:ext cx="3093720" cy="6865646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FFF7A-2129-B9CE-1B30-239FEB64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FBDFE4-22E9-9FAC-E1DD-D7F4FB16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38" y="-70783"/>
            <a:ext cx="4163783" cy="4290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281" y="3040380"/>
            <a:ext cx="5430207" cy="3817620"/>
          </a:xfrm>
        </p:spPr>
        <p:txBody>
          <a:bodyPr lIns="0" anchor="t">
            <a:noAutofit/>
          </a:bodyPr>
          <a:lstStyle>
            <a:lvl1pPr algn="l">
              <a:defRPr sz="7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08F0DE-05CF-52D2-524A-39AFB4CD01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281" y="1225118"/>
            <a:ext cx="4634178" cy="1678103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20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14434B-2F33-1D60-AE02-DDEC3B9CF8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85835" y="1048054"/>
            <a:ext cx="4840129" cy="4840129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06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E5157DB4-9CB7-294E-6FC5-03F67A02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249888" y="0"/>
            <a:ext cx="4942112" cy="685800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552F5AC-18A6-7462-5EB6-6F6F3A408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flipV="1">
            <a:off x="0" y="0"/>
            <a:ext cx="6547419" cy="686564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573256-59FC-E67E-E487-C37703D8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4808538"/>
            <a:ext cx="12192000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4154558"/>
            <a:ext cx="5324951" cy="2220902"/>
          </a:xfrm>
        </p:spPr>
        <p:txBody>
          <a:bodyPr lIns="0" anchor="b">
            <a:noAutofit/>
          </a:bodyPr>
          <a:lstStyle>
            <a:lvl1pPr algn="l"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7EB4FD7F-9DB9-04F2-0FF6-C32C0396F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770438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067FA4B-E31C-2922-DCB4-ACA6179812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61960" y="5288279"/>
            <a:ext cx="4130040" cy="1131567"/>
          </a:xfrm>
        </p:spPr>
        <p:txBody>
          <a:bodyPr lIns="0" anchor="ctr">
            <a:normAutofit/>
          </a:bodyPr>
          <a:lstStyle>
            <a:lvl1pPr marL="0" indent="0" algn="ctr">
              <a:buNone/>
              <a:defRPr sz="1800" b="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62" name="Graphic 61">
            <a:extLst>
              <a:ext uri="{FF2B5EF4-FFF2-40B4-BE49-F238E27FC236}">
                <a16:creationId xmlns:a16="http://schemas.microsoft.com/office/drawing/2014/main" id="{F167C73C-A4C3-9198-7F38-8DB5D6BD5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764603" y="4925265"/>
            <a:ext cx="870600" cy="185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31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A72122-641A-CA2F-E7AC-6FC3819C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4C80-6993-C1B1-26E6-463B91EB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0"/>
          <a:stretch/>
        </p:blipFill>
        <p:spPr>
          <a:xfrm flipV="1">
            <a:off x="1" y="-7646"/>
            <a:ext cx="12192000" cy="686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5279231" cy="539762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3FB349-AC61-548D-5D7E-37990D16B7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69" y="310243"/>
            <a:ext cx="5279231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0227EBE-BEA6-9FE3-015A-377B5C2902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502" y="310242"/>
            <a:ext cx="5279231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8933BF-A0AD-9306-66A0-8F4D31255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69" y="5883730"/>
            <a:ext cx="5279236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79C2CAE-EB6C-AA3C-093C-AA24705AD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9499" y="5331961"/>
            <a:ext cx="5279236" cy="539762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BB16295-2CE6-A516-8527-E895BD912F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9502" y="5883730"/>
            <a:ext cx="5279236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82228A6-C5DE-A755-5A92-B53F6AA1B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2209" r="430" b="845"/>
          <a:stretch/>
        </p:blipFill>
        <p:spPr>
          <a:xfrm rot="5400000">
            <a:off x="11092549" y="5460313"/>
            <a:ext cx="1227349" cy="97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7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Tit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B5D6890-2EFE-4162-E925-FDAB446DD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1EA913-1C41-0E26-60E1-0458172D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36"/>
          <a:stretch/>
        </p:blipFill>
        <p:spPr>
          <a:xfrm rot="10800000" flipV="1">
            <a:off x="5644581" y="-7646"/>
            <a:ext cx="6547419" cy="6865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AA5C59-8D1E-6B6F-4640-8F9A700A8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67" b="-6266"/>
          <a:stretch/>
        </p:blipFill>
        <p:spPr>
          <a:xfrm rot="5400000" flipV="1">
            <a:off x="63141" y="-70784"/>
            <a:ext cx="4163783" cy="42900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997E53A-1A39-DF71-6DD3-4C26BF717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3429679" cy="551768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DC4D0A5C-7796-AAF8-E639-4A1710EE9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04057" y="310244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C8CBAF88-D501-00F1-9113-12839FB906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382615" y="310243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6">
            <a:extLst>
              <a:ext uri="{FF2B5EF4-FFF2-40B4-BE49-F238E27FC236}">
                <a16:creationId xmlns:a16="http://schemas.microsoft.com/office/drawing/2014/main" id="{BED23468-975F-4D90-B86C-207AC5855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58261" y="310244"/>
            <a:ext cx="3429682" cy="471674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F1145E-C173-BDD8-4F72-155D6250D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469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9BF823A-1C3D-0F85-D743-C61DEF06F1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1159" y="5331961"/>
            <a:ext cx="3429682" cy="551768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648C783-D079-6E13-C1FF-38EBD5103A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2615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B28A2EA-3D2F-771C-649D-38FA331322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8261" y="5331961"/>
            <a:ext cx="3429682" cy="551768"/>
          </a:xfrm>
        </p:spPr>
        <p:txBody>
          <a:bodyPr lIns="0" anchor="t">
            <a:noAutofit/>
          </a:bodyPr>
          <a:lstStyle>
            <a:lvl1pPr marL="0" indent="0" algn="l">
              <a:buNone/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6ACC8F0D-A2D7-0D8A-186B-C4C8AA5DE3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59717" y="5883730"/>
            <a:ext cx="3429682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579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A72122-641A-CA2F-E7AC-6FC3819C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2736850"/>
            <a:ext cx="12192000" cy="4121150"/>
          </a:xfrm>
          <a:prstGeom prst="rect">
            <a:avLst/>
          </a:pr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9E4C80-6993-C1B1-26E6-463B91EB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alphaModFix am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50"/>
          <a:stretch/>
        </p:blipFill>
        <p:spPr>
          <a:xfrm flipV="1">
            <a:off x="1" y="-7646"/>
            <a:ext cx="12192000" cy="68656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69027-A380-3EDB-355B-67F17AC864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469" y="5331961"/>
            <a:ext cx="9613374" cy="361269"/>
          </a:xfrm>
        </p:spPr>
        <p:txBody>
          <a:bodyPr lIns="0" anchor="t">
            <a:noAutofit/>
          </a:bodyPr>
          <a:lstStyle>
            <a:lvl1pPr algn="l">
              <a:defRPr lang="en-US" sz="2000" b="0" kern="1200" spc="1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83FB349-AC61-548D-5D7E-37990D16B7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2470" y="310243"/>
            <a:ext cx="10786264" cy="47167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08933BF-A0AD-9306-66A0-8F4D31255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468" y="5883730"/>
            <a:ext cx="9613383" cy="664027"/>
          </a:xfrm>
        </p:spPr>
        <p:txBody>
          <a:bodyPr lIns="0" anchor="t">
            <a:normAutofit/>
          </a:bodyPr>
          <a:lstStyle>
            <a:lvl1pPr marL="0" indent="0" algn="l">
              <a:buNone/>
              <a:defRPr lang="en-US" sz="1400" b="0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spc="3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spc="3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11C231F-6109-C5C5-47F4-03434EDB97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6856" r="430" b="-4515"/>
          <a:stretch/>
        </p:blipFill>
        <p:spPr>
          <a:xfrm rot="5400000">
            <a:off x="10557245" y="4925010"/>
            <a:ext cx="1227349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9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A8595-5E1A-945B-48C0-A787C7AB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A6D0E-99FB-9E9C-1CDE-F0C4727EB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1B16-3DFB-505A-9B6D-A3F8632A2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32DAAB-1D55-4415-AB44-B6515C192A86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23EA5-DB4A-74DA-ED8F-F7874CF041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8F339-2527-B263-0B79-347AAB28C5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33B302-7AB2-46D1-9DDF-1AE20667F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0" r:id="rId4"/>
    <p:sldLayoutId id="2147483661" r:id="rId5"/>
    <p:sldLayoutId id="2147483664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416" y="4482652"/>
            <a:ext cx="5305044" cy="2022916"/>
          </a:xfrm>
        </p:spPr>
        <p:txBody>
          <a:bodyPr/>
          <a:lstStyle/>
          <a:p>
            <a:r>
              <a:rPr lang="en-US" sz="4400" dirty="0"/>
              <a:t>Final Demo</a:t>
            </a:r>
            <a:br>
              <a:rPr lang="en-US" sz="4400" dirty="0"/>
            </a:br>
            <a:r>
              <a:rPr lang="en-US" sz="4400" dirty="0"/>
              <a:t>Back-up PowerPoint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782C846-E8D4-3E14-ED79-585646B962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61960" y="5288279"/>
            <a:ext cx="4130040" cy="1131567"/>
          </a:xfrm>
        </p:spPr>
        <p:txBody>
          <a:bodyPr/>
          <a:lstStyle/>
          <a:p>
            <a:r>
              <a:rPr lang="en-US" sz="2800" b="1" dirty="0"/>
              <a:t>System32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402765-F113-A397-C577-8441C51F8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98" y="932920"/>
            <a:ext cx="10433804" cy="28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8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BAE65A-73F2-D81E-54F4-23CBCE5B8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7335" y="1181100"/>
            <a:ext cx="3206147" cy="853887"/>
          </a:xfrm>
        </p:spPr>
        <p:txBody>
          <a:bodyPr/>
          <a:lstStyle/>
          <a:p>
            <a:r>
              <a:rPr lang="en-US" sz="4400" b="1" dirty="0"/>
              <a:t>Trips</a:t>
            </a:r>
            <a:r>
              <a:rPr lang="en-US" sz="4400" dirty="0"/>
              <a:t> Page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790D562-215E-F6EC-2C47-209B6877F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2235" y="4609763"/>
            <a:ext cx="3842642" cy="1364253"/>
          </a:xfrm>
        </p:spPr>
        <p:txBody>
          <a:bodyPr>
            <a:noAutofit/>
          </a:bodyPr>
          <a:lstStyle/>
          <a:p>
            <a:r>
              <a:rPr lang="en-US" sz="2000" dirty="0"/>
              <a:t>This page allows users to view all trips being offered in the near future and to click into individual trips to learn more about them and book.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28328E6-7A3E-B28B-E436-3B4D78F9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30" b="36705"/>
          <a:stretch/>
        </p:blipFill>
        <p:spPr>
          <a:xfrm rot="5400000">
            <a:off x="218544" y="421006"/>
            <a:ext cx="1227349" cy="16644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86087C-5063-C908-0508-EE38E3989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9" y="883984"/>
            <a:ext cx="6058479" cy="3124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59C461-FD36-0507-7044-204814476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383" y="2862395"/>
            <a:ext cx="4327457" cy="22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1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BFA-55EA-B821-5E30-1D065975F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5116808"/>
            <a:ext cx="3824707" cy="539762"/>
          </a:xfrm>
        </p:spPr>
        <p:txBody>
          <a:bodyPr/>
          <a:lstStyle/>
          <a:p>
            <a:r>
              <a:rPr lang="en-US" sz="4400" b="1" dirty="0"/>
              <a:t>Species</a:t>
            </a:r>
            <a:r>
              <a:rPr lang="en-US" sz="4400" dirty="0"/>
              <a:t>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EBB2-5735-9835-8946-5AC334C41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9" y="5883730"/>
            <a:ext cx="6370684" cy="664027"/>
          </a:xfrm>
        </p:spPr>
        <p:txBody>
          <a:bodyPr>
            <a:noAutofit/>
          </a:bodyPr>
          <a:lstStyle/>
          <a:p>
            <a:r>
              <a:rPr lang="en-US" sz="2000" dirty="0"/>
              <a:t>This page allows users to search for their preferred fish species and find trips and guides that align with these interests.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69D42-1989-4AEE-FD4F-36671847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08" y="434071"/>
            <a:ext cx="7991784" cy="40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BFA-55EA-B821-5E30-1D065975F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5116808"/>
            <a:ext cx="3824707" cy="539762"/>
          </a:xfrm>
        </p:spPr>
        <p:txBody>
          <a:bodyPr/>
          <a:lstStyle/>
          <a:p>
            <a:r>
              <a:rPr lang="en-US" sz="4400" b="1" dirty="0"/>
              <a:t>Guides</a:t>
            </a:r>
            <a:r>
              <a:rPr lang="en-US" sz="4400" dirty="0"/>
              <a:t>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EBB2-5735-9835-8946-5AC334C41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9" y="5883730"/>
            <a:ext cx="8038119" cy="664027"/>
          </a:xfrm>
        </p:spPr>
        <p:txBody>
          <a:bodyPr>
            <a:noAutofit/>
          </a:bodyPr>
          <a:lstStyle/>
          <a:p>
            <a:r>
              <a:rPr lang="en-US" sz="2000" dirty="0"/>
              <a:t>This page allows users to search through Guidebook’s professional guides and find the person best suited to lead their experience depending on the trip.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44D64-35E0-92CD-E533-5B9DCBFB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23" y="310243"/>
            <a:ext cx="8389353" cy="43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5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BFA-55EA-B821-5E30-1D065975F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722" y="733849"/>
            <a:ext cx="3824707" cy="539762"/>
          </a:xfrm>
        </p:spPr>
        <p:txBody>
          <a:bodyPr/>
          <a:lstStyle/>
          <a:p>
            <a:r>
              <a:rPr lang="en-US" sz="4400" b="1" dirty="0"/>
              <a:t>Location</a:t>
            </a:r>
            <a:r>
              <a:rPr lang="en-US" sz="4400" dirty="0"/>
              <a:t>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EBB2-5735-9835-8946-5AC334C41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90627" y="5179349"/>
            <a:ext cx="8148189" cy="664027"/>
          </a:xfrm>
        </p:spPr>
        <p:txBody>
          <a:bodyPr>
            <a:noAutofit/>
          </a:bodyPr>
          <a:lstStyle/>
          <a:p>
            <a:r>
              <a:rPr lang="en-US" sz="2000" dirty="0"/>
              <a:t>This page allows users to visually search an interactive map for trip locations and redirects them to individual trip pages with more information + booking options.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48F0E-9EFF-1B20-60E6-732F1084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56" y="701968"/>
            <a:ext cx="3245705" cy="4118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CD33E-5714-3C38-0124-86A7B974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350" y="1535216"/>
            <a:ext cx="4839732" cy="32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2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6BFA-55EA-B821-5E30-1D065975F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8" y="4849351"/>
            <a:ext cx="5608684" cy="539762"/>
          </a:xfrm>
        </p:spPr>
        <p:txBody>
          <a:bodyPr/>
          <a:lstStyle/>
          <a:p>
            <a:r>
              <a:rPr lang="en-US" sz="4400" b="1" dirty="0"/>
              <a:t>Individual Trip</a:t>
            </a:r>
            <a:r>
              <a:rPr lang="en-US" sz="4400" dirty="0"/>
              <a:t> Page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7EBB2-5735-9835-8946-5AC334C415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8" y="5623753"/>
            <a:ext cx="10476519" cy="920482"/>
          </a:xfrm>
        </p:spPr>
        <p:txBody>
          <a:bodyPr>
            <a:noAutofit/>
          </a:bodyPr>
          <a:lstStyle/>
          <a:p>
            <a:r>
              <a:rPr lang="en-US" sz="2000" dirty="0"/>
              <a:t>On this page, users can find all important information regarding a trip including cost, location, guide, species available, travel accommodations, and the cancellation policy. There is also the ‘Book Now!’ button to aid in the scheduling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47997-EE96-CEC5-0D3B-9C2EFF11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1" y="1086456"/>
            <a:ext cx="4840402" cy="3269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547CC-D3F6-521D-289A-740364B9C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69" y="1073257"/>
            <a:ext cx="4512579" cy="3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5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901EB-EF4B-10E2-3B1F-49E7F2EE8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3951" y="2445735"/>
            <a:ext cx="3519154" cy="1027199"/>
          </a:xfrm>
        </p:spPr>
        <p:txBody>
          <a:bodyPr/>
          <a:lstStyle/>
          <a:p>
            <a:r>
              <a:rPr lang="en-US" sz="5400" b="1" dirty="0"/>
              <a:t>Booking</a:t>
            </a:r>
            <a:r>
              <a:rPr lang="en-US" sz="5400" dirty="0"/>
              <a:t> Pop-Up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8E7EE-3BA6-55CB-4F91-12E008C7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60" y="225274"/>
            <a:ext cx="2940201" cy="5874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45BBF-296A-98F3-9D4F-13667CD34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461" y="565934"/>
            <a:ext cx="3053809" cy="2276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C4A79-15F5-5DF9-A21A-4A7A2FC3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460" y="3016606"/>
            <a:ext cx="3053810" cy="2294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D7DBD0-3708-2885-E41E-085D1687C939}"/>
              </a:ext>
            </a:extLst>
          </p:cNvPr>
          <p:cNvSpPr txBox="1"/>
          <p:nvPr/>
        </p:nvSpPr>
        <p:spPr>
          <a:xfrm>
            <a:off x="7270376" y="3898665"/>
            <a:ext cx="413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what the booking process will look like for users upon selecting a trip. This pop-up is powered by the Amelia plug-in.</a:t>
            </a:r>
          </a:p>
        </p:txBody>
      </p:sp>
    </p:spTree>
    <p:extLst>
      <p:ext uri="{BB962C8B-B14F-4D97-AF65-F5344CB8AC3E}">
        <p14:creationId xmlns:p14="http://schemas.microsoft.com/office/powerpoint/2010/main" val="76275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895" y="2375646"/>
            <a:ext cx="5024521" cy="811761"/>
          </a:xfrm>
        </p:spPr>
        <p:txBody>
          <a:bodyPr/>
          <a:lstStyle/>
          <a:p>
            <a:r>
              <a:rPr lang="en-US" sz="4400" b="1" dirty="0"/>
              <a:t>Blog Post </a:t>
            </a:r>
            <a:r>
              <a:rPr lang="en-US" sz="4400" dirty="0"/>
              <a:t>Page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AA8108-1481-D859-23FE-DB29F347E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13F4734-2560-3AF9-C0D5-7F6C4B785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77BF17-FE53-87C7-5A68-3D6E98F0C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7" y="273575"/>
            <a:ext cx="5418047" cy="2781457"/>
          </a:xfrm>
          <a:prstGeom prst="rect">
            <a:avLst/>
          </a:prstGeom>
        </p:spPr>
      </p:pic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AE3C1FBA-77D3-B300-D8C0-475B268BC567}"/>
              </a:ext>
            </a:extLst>
          </p:cNvPr>
          <p:cNvSpPr txBox="1">
            <a:spLocks/>
          </p:cNvSpPr>
          <p:nvPr/>
        </p:nvSpPr>
        <p:spPr>
          <a:xfrm>
            <a:off x="6219537" y="3055031"/>
            <a:ext cx="4367781" cy="2950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This is the format that all blog posts will be in, with the ability to scroll through them and to leave a public comment.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9554FA-DCE3-A508-9980-C1CF2DB40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329" y="3325757"/>
            <a:ext cx="4176306" cy="28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A9F57-BD25-9C3D-9D71-D25B78B3B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6441" y="1549236"/>
            <a:ext cx="5939117" cy="1454321"/>
          </a:xfrm>
        </p:spPr>
        <p:txBody>
          <a:bodyPr/>
          <a:lstStyle/>
          <a:p>
            <a:r>
              <a:rPr lang="en-US" sz="9600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BA7AF-4ECA-B29B-22D9-696E5EBAD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597" y="2764973"/>
            <a:ext cx="10702168" cy="664027"/>
          </a:xfrm>
        </p:spPr>
        <p:txBody>
          <a:bodyPr>
            <a:normAutofit/>
          </a:bodyPr>
          <a:lstStyle/>
          <a:p>
            <a:r>
              <a:rPr lang="en-US" sz="2000" dirty="0"/>
              <a:t>Jackson Mundy, Daniel </a:t>
            </a:r>
            <a:r>
              <a:rPr lang="en-US" sz="2000" dirty="0" err="1"/>
              <a:t>Willlinger</a:t>
            </a:r>
            <a:r>
              <a:rPr lang="en-US" sz="2000" dirty="0"/>
              <a:t>, Alexander </a:t>
            </a:r>
            <a:r>
              <a:rPr lang="en-US" sz="2000" dirty="0" err="1"/>
              <a:t>Mclver</a:t>
            </a:r>
            <a:r>
              <a:rPr lang="en-US" sz="2000" dirty="0"/>
              <a:t>, Tanner Schultz, Jackson Hallahan, &amp; Valeria Brochero</a:t>
            </a:r>
          </a:p>
        </p:txBody>
      </p:sp>
    </p:spTree>
    <p:extLst>
      <p:ext uri="{BB962C8B-B14F-4D97-AF65-F5344CB8AC3E}">
        <p14:creationId xmlns:p14="http://schemas.microsoft.com/office/powerpoint/2010/main" val="88029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F5A7-4BCE-88CA-2347-16B9E7920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8" y="1075766"/>
            <a:ext cx="4708697" cy="1530940"/>
          </a:xfrm>
        </p:spPr>
        <p:txBody>
          <a:bodyPr/>
          <a:lstStyle/>
          <a:p>
            <a:r>
              <a:rPr lang="en-US" sz="5400" b="1" dirty="0"/>
              <a:t>Total Annual Cost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2A915-24CD-4D2E-2993-5789ADC9F2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468" y="2617079"/>
            <a:ext cx="5393532" cy="627365"/>
          </a:xfrm>
        </p:spPr>
        <p:txBody>
          <a:bodyPr>
            <a:normAutofit fontScale="92500" lnSpcReduction="20000"/>
          </a:bodyPr>
          <a:lstStyle/>
          <a:p>
            <a:pPr rtl="0" fontAlgn="base"/>
            <a:r>
              <a:rPr lang="en-US" sz="1800" b="0" i="0" dirty="0">
                <a:effectLst/>
                <a:latin typeface="Aptos" panose="020B0004020202020204" pitchFamily="34" charset="0"/>
              </a:rPr>
              <a:t>Amelia </a:t>
            </a:r>
            <a:r>
              <a:rPr lang="en-US" sz="1800" dirty="0">
                <a:latin typeface="Aptos" panose="020B0004020202020204" pitchFamily="34" charset="0"/>
              </a:rPr>
              <a:t>&amp;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 </a:t>
            </a:r>
            <a:r>
              <a:rPr lang="en-US" sz="1800" b="0" i="0" dirty="0" err="1">
                <a:effectLst/>
                <a:latin typeface="Aptos" panose="020B0004020202020204" pitchFamily="34" charset="0"/>
              </a:rPr>
              <a:t>Hostinger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 </a:t>
            </a:r>
          </a:p>
          <a:p>
            <a:pPr rtl="0" fontAlgn="base"/>
            <a:r>
              <a:rPr lang="en-US" sz="1800" b="0" i="0" dirty="0">
                <a:effectLst/>
                <a:latin typeface="Aptos" panose="020B0004020202020204" pitchFamily="34" charset="0"/>
              </a:rPr>
              <a:t>179.40 + 89 = 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$268.40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5CC4AE62-CFEB-2FE5-E607-B4B22BF0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010273" y="531603"/>
            <a:ext cx="1232643" cy="2629639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43A3FD4A-7159-F7A4-5C1F-3B488ADE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25"/>
          <a:stretch/>
        </p:blipFill>
        <p:spPr>
          <a:xfrm rot="5400000">
            <a:off x="10794021" y="4159968"/>
            <a:ext cx="1092624" cy="1703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1B58B-0BA2-0DFD-9AA4-FE179CB273E5}"/>
              </a:ext>
            </a:extLst>
          </p:cNvPr>
          <p:cNvSpPr txBox="1"/>
          <p:nvPr/>
        </p:nvSpPr>
        <p:spPr>
          <a:xfrm>
            <a:off x="702468" y="3625073"/>
            <a:ext cx="66728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hamberi Super Display"/>
                <a:ea typeface="+mj-ea"/>
                <a:cs typeface="+mj-cs"/>
              </a:rPr>
              <a:t>Turnover Procedure</a:t>
            </a:r>
          </a:p>
          <a:p>
            <a:r>
              <a:rPr lang="en-US" sz="1800" b="0" i="0" dirty="0">
                <a:effectLst/>
                <a:latin typeface="Aptos" panose="020B0004020202020204" pitchFamily="34" charset="0"/>
              </a:rPr>
              <a:t>Provide usernames, passwords, and email access to admin accounts, as well as comprehensive training covering: 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platform navigation, content management, user management, and site maintenance </a:t>
            </a: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480D7AB-5A8E-3CA8-7ABB-E3840773B7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401" t="10355" r="73416" b="8688"/>
          <a:stretch/>
        </p:blipFill>
        <p:spPr>
          <a:xfrm>
            <a:off x="9371849" y="838656"/>
            <a:ext cx="2117683" cy="2146591"/>
          </a:xfrm>
        </p:spPr>
      </p:pic>
      <p:pic>
        <p:nvPicPr>
          <p:cNvPr id="16" name="Picture Placeholder 14">
            <a:extLst>
              <a:ext uri="{FF2B5EF4-FFF2-40B4-BE49-F238E27FC236}">
                <a16:creationId xmlns:a16="http://schemas.microsoft.com/office/drawing/2014/main" id="{D45B828D-907A-9B7B-7080-A6DBD4C7B2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2" r="18061" b="13722"/>
          <a:stretch/>
        </p:blipFill>
        <p:spPr>
          <a:xfrm>
            <a:off x="7789023" y="2673502"/>
            <a:ext cx="1735217" cy="1840508"/>
          </a:xfrm>
          <a:custGeom>
            <a:avLst/>
            <a:gdLst>
              <a:gd name="connsiteX0" fmla="*/ 2990850 w 5981700"/>
              <a:gd name="connsiteY0" fmla="*/ 0 h 5981700"/>
              <a:gd name="connsiteX1" fmla="*/ 5981700 w 5981700"/>
              <a:gd name="connsiteY1" fmla="*/ 2990850 h 5981700"/>
              <a:gd name="connsiteX2" fmla="*/ 2990850 w 5981700"/>
              <a:gd name="connsiteY2" fmla="*/ 5981700 h 5981700"/>
              <a:gd name="connsiteX3" fmla="*/ 0 w 5981700"/>
              <a:gd name="connsiteY3" fmla="*/ 2990850 h 5981700"/>
              <a:gd name="connsiteX4" fmla="*/ 2990850 w 5981700"/>
              <a:gd name="connsiteY4" fmla="*/ 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1700" h="5981700">
                <a:moveTo>
                  <a:pt x="2990850" y="0"/>
                </a:moveTo>
                <a:cubicBezTo>
                  <a:pt x="4642651" y="0"/>
                  <a:pt x="5981700" y="1339049"/>
                  <a:pt x="5981700" y="2990850"/>
                </a:cubicBezTo>
                <a:cubicBezTo>
                  <a:pt x="5981700" y="4642651"/>
                  <a:pt x="4642651" y="5981700"/>
                  <a:pt x="2990850" y="5981700"/>
                </a:cubicBezTo>
                <a:cubicBezTo>
                  <a:pt x="1339049" y="5981700"/>
                  <a:pt x="0" y="4642651"/>
                  <a:pt x="0" y="2990850"/>
                </a:cubicBezTo>
                <a:cubicBezTo>
                  <a:pt x="0" y="1339049"/>
                  <a:pt x="1339049" y="0"/>
                  <a:pt x="2990850" y="0"/>
                </a:cubicBezTo>
                <a:close/>
              </a:path>
            </a:pathLst>
          </a:cu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435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F56-A572-C187-93F0-4D67964D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8545" y="2381035"/>
            <a:ext cx="5024521" cy="724799"/>
          </a:xfrm>
        </p:spPr>
        <p:txBody>
          <a:bodyPr anchor="t"/>
          <a:lstStyle/>
          <a:p>
            <a:r>
              <a:rPr lang="en-US" sz="4400" b="1" dirty="0"/>
              <a:t>Login</a:t>
            </a:r>
            <a:r>
              <a:rPr lang="en-US" sz="4400" dirty="0"/>
              <a:t> Page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3E3CC-9660-C2CE-5168-46F416A14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8AF6F4B-8799-BEA6-09AE-47F3D8741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5990EA-AF3A-8D93-FB1F-E6BFAD371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30" y="539536"/>
            <a:ext cx="3830146" cy="5562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B2AE7-36D0-E7D1-3FD3-048A47FC757B}"/>
              </a:ext>
            </a:extLst>
          </p:cNvPr>
          <p:cNvSpPr txBox="1"/>
          <p:nvPr/>
        </p:nvSpPr>
        <p:spPr>
          <a:xfrm>
            <a:off x="6519933" y="2997674"/>
            <a:ext cx="408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where registered users will be automatically directed to sign into the site.</a:t>
            </a:r>
          </a:p>
        </p:txBody>
      </p:sp>
    </p:spTree>
    <p:extLst>
      <p:ext uri="{BB962C8B-B14F-4D97-AF65-F5344CB8AC3E}">
        <p14:creationId xmlns:p14="http://schemas.microsoft.com/office/powerpoint/2010/main" val="38457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339DBA-EFCC-A706-814A-FFD9F7AF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5331961"/>
            <a:ext cx="3429679" cy="551768"/>
          </a:xfrm>
        </p:spPr>
        <p:txBody>
          <a:bodyPr/>
          <a:lstStyle/>
          <a:p>
            <a:r>
              <a:rPr lang="en-US" sz="2800" b="1" dirty="0"/>
              <a:t>Registration</a:t>
            </a:r>
            <a:r>
              <a:rPr lang="en-US" sz="2800" dirty="0"/>
              <a:t> Page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901DB77-B473-6DF3-BE47-091641DF6A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468" y="5883730"/>
            <a:ext cx="4909437" cy="664027"/>
          </a:xfrm>
        </p:spPr>
        <p:txBody>
          <a:bodyPr>
            <a:noAutofit/>
          </a:bodyPr>
          <a:lstStyle/>
          <a:p>
            <a:r>
              <a:rPr lang="en-US" sz="2000" dirty="0"/>
              <a:t>This is the page where users can register to use the site, regardless of their subscription status.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26F32C-9257-E9F7-940B-584FB16508A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5278034"/>
            <a:ext cx="3429682" cy="551768"/>
          </a:xfrm>
        </p:spPr>
        <p:txBody>
          <a:bodyPr/>
          <a:lstStyle/>
          <a:p>
            <a:r>
              <a:rPr lang="en-US" sz="2800" b="1" dirty="0"/>
              <a:t>Subscription</a:t>
            </a:r>
            <a:r>
              <a:rPr lang="en-US" sz="2800" dirty="0"/>
              <a:t> Page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A1BE29-80C8-81A7-099E-B2322E3BED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5883730"/>
            <a:ext cx="4909437" cy="664027"/>
          </a:xfrm>
        </p:spPr>
        <p:txBody>
          <a:bodyPr>
            <a:normAutofit/>
          </a:bodyPr>
          <a:lstStyle/>
          <a:p>
            <a:r>
              <a:rPr lang="en-US" sz="2000" dirty="0"/>
              <a:t>This is the page and pop-up that appear as users sign up for the paid guidebook pro service.</a:t>
            </a:r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9DCB8EB7-2AC0-7905-1235-6742F014D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1285" b="1452"/>
          <a:stretch/>
        </p:blipFill>
        <p:spPr>
          <a:xfrm rot="5400000">
            <a:off x="3900458" y="204761"/>
            <a:ext cx="733479" cy="1562099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A4808043-4E5C-32D5-CB20-2167795AC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r="1285" b="1452"/>
          <a:stretch/>
        </p:blipFill>
        <p:spPr>
          <a:xfrm rot="16200000">
            <a:off x="7636202" y="3852617"/>
            <a:ext cx="593344" cy="1263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FCC1B-2BC8-2691-C059-495013D84C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97" t="1" r="29245" b="-1588"/>
          <a:stretch/>
        </p:blipFill>
        <p:spPr>
          <a:xfrm>
            <a:off x="6757487" y="195879"/>
            <a:ext cx="2626659" cy="326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8AD65-DCD2-0C7F-745A-362F7711E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030" y="3486406"/>
            <a:ext cx="2765600" cy="17916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4DBB30-8869-AA12-917B-265208B8A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06" y="313318"/>
            <a:ext cx="3590803" cy="47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9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216B9-7CE0-E821-2349-D00B35D73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825" y="720436"/>
            <a:ext cx="3522350" cy="760346"/>
          </a:xfrm>
        </p:spPr>
        <p:txBody>
          <a:bodyPr/>
          <a:lstStyle/>
          <a:p>
            <a:r>
              <a:rPr lang="en-US" sz="5400" b="1" dirty="0"/>
              <a:t>Home</a:t>
            </a:r>
            <a:r>
              <a:rPr lang="en-US" sz="5400" dirty="0"/>
              <a:t> Page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226E23-AA14-D475-E844-1A986A30E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5081851" y="4387323"/>
            <a:ext cx="1232643" cy="26296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E24927A-4FA9-F8F6-FB43-06DDD04A1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504"/>
          <a:stretch/>
        </p:blipFill>
        <p:spPr>
          <a:xfrm rot="16200000">
            <a:off x="428914" y="115386"/>
            <a:ext cx="1232643" cy="2090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D05E9-EA5B-B2E7-1C7F-24FAD4F8F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74" y="1944966"/>
            <a:ext cx="7846501" cy="3757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9942DA-2112-1632-DFEE-3FCDB081CD78}"/>
              </a:ext>
            </a:extLst>
          </p:cNvPr>
          <p:cNvSpPr txBox="1"/>
          <p:nvPr/>
        </p:nvSpPr>
        <p:spPr>
          <a:xfrm>
            <a:off x="8831016" y="2613392"/>
            <a:ext cx="2159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will serve as the main landing page, where users will be able to find info about featured trips, guides, species and more.</a:t>
            </a:r>
          </a:p>
        </p:txBody>
      </p:sp>
    </p:spTree>
    <p:extLst>
      <p:ext uri="{BB962C8B-B14F-4D97-AF65-F5344CB8AC3E}">
        <p14:creationId xmlns:p14="http://schemas.microsoft.com/office/powerpoint/2010/main" val="304537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03A248-58E9-8CDB-0F70-DDE95D9A6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096" y="759702"/>
            <a:ext cx="7640928" cy="1337780"/>
          </a:xfrm>
        </p:spPr>
        <p:txBody>
          <a:bodyPr/>
          <a:lstStyle/>
          <a:p>
            <a:r>
              <a:rPr lang="en-US" sz="4400" b="1" dirty="0"/>
              <a:t>Subscriber Interest Form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0BA87-F3BC-D3CA-72B2-DCDE12186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2298" y="1617542"/>
            <a:ext cx="4745065" cy="1116107"/>
          </a:xfrm>
        </p:spPr>
        <p:txBody>
          <a:bodyPr>
            <a:normAutofit/>
          </a:bodyPr>
          <a:lstStyle/>
          <a:p>
            <a:r>
              <a:rPr lang="en-US" sz="2000" dirty="0"/>
              <a:t>This is the initial 2-question survey users see upon subscribing, to help maximize their site experience through their responses.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DACF734-5971-40C8-B0BD-56DA52524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30" b="36705"/>
          <a:stretch/>
        </p:blipFill>
        <p:spPr>
          <a:xfrm rot="5400000">
            <a:off x="218544" y="421006"/>
            <a:ext cx="1227349" cy="1664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503229-0808-366D-2946-FA8EB9CFC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446" y="2368769"/>
            <a:ext cx="2597283" cy="39689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CFCAD-078D-124A-3563-BD7BEC438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340" y="3004936"/>
            <a:ext cx="5814852" cy="29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1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03A248-58E9-8CDB-0F70-DDE95D9A6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984" y="2145010"/>
            <a:ext cx="3394394" cy="1337780"/>
          </a:xfrm>
        </p:spPr>
        <p:txBody>
          <a:bodyPr/>
          <a:lstStyle/>
          <a:p>
            <a:r>
              <a:rPr lang="en-US" sz="4400" b="1" dirty="0"/>
              <a:t>Guide/User Profile</a:t>
            </a:r>
            <a:r>
              <a:rPr lang="en-US" sz="4400" dirty="0"/>
              <a:t>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0BA87-F3BC-D3CA-72B2-DCDE121864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984" y="3545541"/>
            <a:ext cx="3394394" cy="1017494"/>
          </a:xfrm>
        </p:spPr>
        <p:txBody>
          <a:bodyPr>
            <a:normAutofit/>
          </a:bodyPr>
          <a:lstStyle/>
          <a:p>
            <a:r>
              <a:rPr lang="en-US" sz="2000" dirty="0"/>
              <a:t>This is what an empty profile will look like before it’s filled out by a guide or user.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DACF734-5971-40C8-B0BD-56DA52524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30" b="36705"/>
          <a:stretch/>
        </p:blipFill>
        <p:spPr>
          <a:xfrm rot="5400000">
            <a:off x="218544" y="421006"/>
            <a:ext cx="1227349" cy="1664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4BDDB-B7F4-3058-37E8-13623E0F0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023" y="904724"/>
            <a:ext cx="4730993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335AE-ACEE-CAD1-76EA-65BECA6C6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469" y="2909061"/>
            <a:ext cx="4730143" cy="1797409"/>
          </a:xfrm>
        </p:spPr>
        <p:txBody>
          <a:bodyPr>
            <a:normAutofit/>
          </a:bodyPr>
          <a:lstStyle/>
          <a:p>
            <a:r>
              <a:rPr lang="en-US" sz="2000" dirty="0"/>
              <a:t>Similarly, this is where a guide would be able to review all their scheduled trips by date.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6339961-86CC-47FC-AC46-2A4BF14C1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469" y="1925825"/>
            <a:ext cx="9612312" cy="907022"/>
          </a:xfrm>
        </p:spPr>
        <p:txBody>
          <a:bodyPr/>
          <a:lstStyle/>
          <a:p>
            <a:r>
              <a:rPr lang="en-US" sz="4400" b="1" dirty="0"/>
              <a:t>Guide Trips </a:t>
            </a:r>
            <a:r>
              <a:rPr lang="en-US" sz="4400" dirty="0"/>
              <a:t>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BA355-86B6-7295-05E1-8E892E8A9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91" y="592306"/>
            <a:ext cx="4159464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B331-5633-3346-D5A7-8DBD62CC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6140" y="2092722"/>
            <a:ext cx="4810826" cy="592313"/>
          </a:xfrm>
        </p:spPr>
        <p:txBody>
          <a:bodyPr/>
          <a:lstStyle/>
          <a:p>
            <a:r>
              <a:rPr lang="en-US" sz="4400" b="1" dirty="0"/>
              <a:t>Search</a:t>
            </a:r>
            <a:r>
              <a:rPr lang="en-US" sz="4400" dirty="0"/>
              <a:t> Dropdown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88BF3-BE9E-8139-399F-1197C96E61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6140" y="2881833"/>
            <a:ext cx="4739107" cy="1376402"/>
          </a:xfrm>
        </p:spPr>
        <p:txBody>
          <a:bodyPr>
            <a:normAutofit/>
          </a:bodyPr>
          <a:lstStyle/>
          <a:p>
            <a:r>
              <a:rPr lang="en-US" sz="2000" dirty="0"/>
              <a:t>By using this feature, users will be able to filter their search to specific topics like trips, guides, species, and location.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4551AB-6B60-5C3E-7244-43439A324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034" y="1288717"/>
            <a:ext cx="3837664" cy="40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466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737C54"/>
      </a:accent1>
      <a:accent2>
        <a:srgbClr val="BDB5A2"/>
      </a:accent2>
      <a:accent3>
        <a:srgbClr val="4D4247"/>
      </a:accent3>
      <a:accent4>
        <a:srgbClr val="DEC8C9"/>
      </a:accent4>
      <a:accent5>
        <a:srgbClr val="6D7383"/>
      </a:accent5>
      <a:accent6>
        <a:srgbClr val="958381"/>
      </a:accent6>
      <a:hlink>
        <a:srgbClr val="467886"/>
      </a:hlink>
      <a:folHlink>
        <a:srgbClr val="96607D"/>
      </a:folHlink>
    </a:clrScheme>
    <a:fontScheme name="Custom 166">
      <a:majorFont>
        <a:latin typeface="Chamberi Super Display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odScrapbook_Win32_SL_V5" id="{0AA88523-B83D-4B3B-A0FD-B36C0C47AAAA}" vid="{64FE718D-A302-4E96-BFCA-81CBB8AD7C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bd54a9-71f9-4f10-a698-25f231c8d820" xsi:nil="true"/>
    <lcf76f155ced4ddcb4097134ff3c332f xmlns="9e7a4657-fafc-449f-b0cf-dda9ddd595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EC7A1563727428EA5F227009DB16D" ma:contentTypeVersion="11" ma:contentTypeDescription="Create a new document." ma:contentTypeScope="" ma:versionID="583a5cf8a95e13fddf9c7fcf0a1801ad">
  <xsd:schema xmlns:xsd="http://www.w3.org/2001/XMLSchema" xmlns:xs="http://www.w3.org/2001/XMLSchema" xmlns:p="http://schemas.microsoft.com/office/2006/metadata/properties" xmlns:ns2="9e7a4657-fafc-449f-b0cf-dda9ddd5955d" xmlns:ns3="74bd54a9-71f9-4f10-a698-25f231c8d820" targetNamespace="http://schemas.microsoft.com/office/2006/metadata/properties" ma:root="true" ma:fieldsID="feeded4053abb76e8480b67e55622dd2" ns2:_="" ns3:_="">
    <xsd:import namespace="9e7a4657-fafc-449f-b0cf-dda9ddd5955d"/>
    <xsd:import namespace="74bd54a9-71f9-4f10-a698-25f231c8d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a4657-fafc-449f-b0cf-dda9ddd595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9aeee01-be69-4027-8c27-9c43c59eb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d54a9-71f9-4f10-a698-25f231c8d8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ca76e99-0f16-4f43-aaae-479623318665}" ma:internalName="TaxCatchAll" ma:showField="CatchAllData" ma:web="74bd54a9-71f9-4f10-a698-25f231c8d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C1F3AC-182C-4744-84BA-9B28F56022DC}">
  <ds:schemaRefs>
    <ds:schemaRef ds:uri="b64a3f17-718b-4ace-bf4f-167480084aeb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a8a3f60-0550-406a-be35-a2376989abbc"/>
    <ds:schemaRef ds:uri="74bd54a9-71f9-4f10-a698-25f231c8d820"/>
    <ds:schemaRef ds:uri="9e7a4657-fafc-449f-b0cf-dda9ddd5955d"/>
  </ds:schemaRefs>
</ds:datastoreItem>
</file>

<file path=customXml/itemProps2.xml><?xml version="1.0" encoding="utf-8"?>
<ds:datastoreItem xmlns:ds="http://schemas.openxmlformats.org/officeDocument/2006/customXml" ds:itemID="{A7458EF5-D8DC-4F71-8CC9-369D1AA91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85E98-E0FD-4785-A0C5-B9ED23BBC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a4657-fafc-449f-b0cf-dda9ddd5955d"/>
    <ds:schemaRef ds:uri="74bd54a9-71f9-4f10-a698-25f231c8d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Favorite local foods album</Template>
  <TotalTime>10121</TotalTime>
  <Words>475</Words>
  <Application>Microsoft Office PowerPoint</Application>
  <PresentationFormat>Widescreen</PresentationFormat>
  <Paragraphs>40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Chamberi Super Display</vt:lpstr>
      <vt:lpstr>Gill Sans Nova Light</vt:lpstr>
      <vt:lpstr>Custom</vt:lpstr>
      <vt:lpstr>Final Demo Back-up PowerPoint</vt:lpstr>
      <vt:lpstr>Total Annual Cost</vt:lpstr>
      <vt:lpstr>Login Page</vt:lpstr>
      <vt:lpstr>Registration Page</vt:lpstr>
      <vt:lpstr>Home Page</vt:lpstr>
      <vt:lpstr>Subscriber Interest Form</vt:lpstr>
      <vt:lpstr>Guide/User Profile Page</vt:lpstr>
      <vt:lpstr>Guide Trips Page</vt:lpstr>
      <vt:lpstr>Search Dropdown</vt:lpstr>
      <vt:lpstr>Trips Page</vt:lpstr>
      <vt:lpstr>Species Page</vt:lpstr>
      <vt:lpstr>Guides Page</vt:lpstr>
      <vt:lpstr>Location Page</vt:lpstr>
      <vt:lpstr>Individual Trip Page</vt:lpstr>
      <vt:lpstr>Booking Pop-Up</vt:lpstr>
      <vt:lpstr>Blog Post Page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Valeria Brochero</dc:creator>
  <cp:lastModifiedBy>Hallahan, Jackson</cp:lastModifiedBy>
  <cp:revision>6</cp:revision>
  <dcterms:created xsi:type="dcterms:W3CDTF">2024-12-01T23:16:59Z</dcterms:created>
  <dcterms:modified xsi:type="dcterms:W3CDTF">2025-04-13T16:40:41Z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0x0101008CAEC7A1563727428EA5F227009DB16D</vt:lpwstr>
  </property>
  <property fmtid="{D5CDD505-2E9C-101B-9397-08002B2CF9AE}" pid="3" name="MediaServiceImageTags">
    <vt:lpwstr/>
  </property>
</Properties>
</file>